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15"/>
  </p:notesMasterIdLst>
  <p:sldIdLst>
    <p:sldId id="407" r:id="rId2"/>
    <p:sldId id="408" r:id="rId3"/>
    <p:sldId id="413" r:id="rId4"/>
    <p:sldId id="424" r:id="rId5"/>
    <p:sldId id="430" r:id="rId6"/>
    <p:sldId id="431" r:id="rId7"/>
    <p:sldId id="436" r:id="rId8"/>
    <p:sldId id="433" r:id="rId9"/>
    <p:sldId id="435" r:id="rId10"/>
    <p:sldId id="434" r:id="rId11"/>
    <p:sldId id="427" r:id="rId12"/>
    <p:sldId id="432" r:id="rId13"/>
    <p:sldId id="429" r:id="rId14"/>
  </p:sldIdLst>
  <p:sldSz cx="9144000" cy="6858000" type="screen4x3"/>
  <p:notesSz cx="6797675" cy="9982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CCECFF"/>
    <a:srgbClr val="FFCC99"/>
    <a:srgbClr val="FFCC66"/>
    <a:srgbClr val="33CC33"/>
    <a:srgbClr val="FF0000"/>
    <a:srgbClr val="CC9900"/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 varScale="1">
        <p:scale>
          <a:sx n="65" d="100"/>
          <a:sy n="65" d="100"/>
        </p:scale>
        <p:origin x="-686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79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680"/>
    </p:cViewPr>
  </p:sorterViewPr>
  <p:notesViewPr>
    <p:cSldViewPr>
      <p:cViewPr varScale="1">
        <p:scale>
          <a:sx n="76" d="100"/>
          <a:sy n="76" d="100"/>
        </p:scale>
        <p:origin x="-2166" y="-96"/>
      </p:cViewPr>
      <p:guideLst>
        <p:guide orient="horz" pos="3143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6400" cy="499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2"/>
            <a:ext cx="2946400" cy="499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1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3288" y="749300"/>
            <a:ext cx="4991100" cy="3743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41267"/>
            <a:ext cx="4984750" cy="4492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5" rIns="91429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82532"/>
            <a:ext cx="2946400" cy="499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5" rIns="91429" bIns="4571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82532"/>
            <a:ext cx="2946400" cy="499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9" tIns="45715" rIns="91429" bIns="4571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A9D969B-9A3E-40AF-A2AA-E355CDF3A1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3688" y="142875"/>
            <a:ext cx="2214562" cy="5643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42875"/>
            <a:ext cx="6491288" cy="5643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2875"/>
            <a:ext cx="7772400" cy="457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285750" y="1143000"/>
            <a:ext cx="8572500" cy="4643438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2875"/>
            <a:ext cx="7772400" cy="457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85750" y="1143000"/>
            <a:ext cx="8572500" cy="4643438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2875"/>
            <a:ext cx="7772400" cy="457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5750" y="1143000"/>
            <a:ext cx="4210050" cy="46434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143000"/>
            <a:ext cx="4210050" cy="2244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540125"/>
            <a:ext cx="4210050" cy="2246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2875"/>
            <a:ext cx="7772400" cy="457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5750" y="1143000"/>
            <a:ext cx="4210050" cy="46434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210050" cy="46434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5750" y="1143000"/>
            <a:ext cx="4210050" cy="4643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210050" cy="4643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ELE PP Page4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-7938" y="-6350"/>
            <a:ext cx="9156701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0" y="142875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5750" y="1143000"/>
            <a:ext cx="8572500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  <a:ea typeface="ＭＳ Ｐゴシック" pitchFamily="1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  <a:ea typeface="ＭＳ Ｐゴシック" pitchFamily="1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  <a:ea typeface="ＭＳ Ｐゴシック" pitchFamily="1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  <a:ea typeface="ＭＳ Ｐゴシック" pitchFamily="1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  <a:ea typeface="ＭＳ Ｐゴシック" pitchFamily="1" charset="-128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  <a:ea typeface="ＭＳ Ｐゴシック" pitchFamily="1" charset="-128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  <a:ea typeface="ＭＳ Ｐゴシック" pitchFamily="1" charset="-128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  <a:ea typeface="ＭＳ Ｐゴシック" pitchFamily="1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Sales Training – DSU &amp; DS7.2</a:t>
            </a:r>
            <a:endParaRPr lang="en-GB" dirty="0"/>
          </a:p>
        </p:txBody>
      </p:sp>
      <p:pic>
        <p:nvPicPr>
          <p:cNvPr id="46081" name="Picture 1" descr="P:\APD\Product Specific\Mini Logger\TG4\Marketing\DSU Images\DSU Web Images\DR7493_DSU_DSC0003(LR).jpg"/>
          <p:cNvPicPr>
            <a:picLocks noChangeAspect="1" noChangeArrowheads="1"/>
          </p:cNvPicPr>
          <p:nvPr/>
        </p:nvPicPr>
        <p:blipFill>
          <a:blip r:embed="rId2" cstate="print"/>
          <a:srcRect l="14926" t="11892" r="14422" b="9324"/>
          <a:stretch>
            <a:fillRect/>
          </a:stretch>
        </p:blipFill>
        <p:spPr bwMode="auto">
          <a:xfrm>
            <a:off x="251520" y="908720"/>
            <a:ext cx="5112568" cy="3816424"/>
          </a:xfrm>
          <a:prstGeom prst="rect">
            <a:avLst/>
          </a:prstGeom>
          <a:noFill/>
        </p:spPr>
      </p:pic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3264" y="1196752"/>
            <a:ext cx="195795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2"/>
          <p:cNvSpPr>
            <a:spLocks noGrp="1"/>
          </p:cNvSpPr>
          <p:nvPr>
            <p:ph type="title"/>
          </p:nvPr>
        </p:nvSpPr>
        <p:spPr>
          <a:xfrm>
            <a:off x="0" y="142875"/>
            <a:ext cx="7772400" cy="457200"/>
          </a:xfrm>
        </p:spPr>
        <p:txBody>
          <a:bodyPr/>
          <a:lstStyle/>
          <a:p>
            <a:r>
              <a:rPr lang="en-GB" dirty="0" smtClean="0"/>
              <a:t>Specifying GDU </a:t>
            </a:r>
            <a:r>
              <a:rPr lang="en-GB" dirty="0" err="1" smtClean="0"/>
              <a:t>vs</a:t>
            </a:r>
            <a:r>
              <a:rPr lang="en-GB" dirty="0" smtClean="0"/>
              <a:t> DSU</a:t>
            </a:r>
            <a:endParaRPr lang="en-GB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251520" y="836712"/>
            <a:ext cx="8572500" cy="259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dirty="0" smtClean="0">
                <a:latin typeface="Calibri" pitchFamily="34" charset="0"/>
              </a:rPr>
              <a:t>GDU full programme of tests (up to CU/CD)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dirty="0" smtClean="0">
                <a:latin typeface="Calibri" pitchFamily="34" charset="0"/>
              </a:rPr>
              <a:t>If you offer 5 or more transducers, use the GDU (this then becomes two DSUs which are more expensive  than a single GDU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dirty="0" smtClean="0">
                <a:latin typeface="Calibri" pitchFamily="34" charset="0"/>
              </a:rPr>
              <a:t>DSU perfect for small systems/small labs as shown in the competitive data slide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42875"/>
            <a:ext cx="7772400" cy="457200"/>
          </a:xfrm>
        </p:spPr>
        <p:txBody>
          <a:bodyPr/>
          <a:lstStyle/>
          <a:p>
            <a:r>
              <a:rPr lang="en-GB" dirty="0" smtClean="0">
                <a:latin typeface="Calibri" pitchFamily="34" charset="0"/>
              </a:rPr>
              <a:t>Marketing – the launch pack (to distribution)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85750" y="908720"/>
            <a:ext cx="857250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DSU</a:t>
            </a:r>
            <a:r>
              <a:rPr kumimoji="0" lang="en-GB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Sales brochure &amp; datasheet (high res for local printing)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2800" kern="0" dirty="0" smtClean="0">
                <a:latin typeface="Calibri" pitchFamily="34" charset="0"/>
                <a:ea typeface="+mn-ea"/>
              </a:rPr>
              <a:t>DS7.2 Sales brochure &amp; datasheet</a:t>
            </a: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2800" kern="0" dirty="0" smtClean="0">
                <a:latin typeface="Calibri" pitchFamily="34" charset="0"/>
                <a:ea typeface="+mn-ea"/>
              </a:rPr>
              <a:t>Sales launch presentation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2800" kern="0" dirty="0" smtClean="0">
                <a:latin typeface="Calibri" pitchFamily="34" charset="0"/>
                <a:ea typeface="+mn-ea"/>
              </a:rPr>
              <a:t>New updated price list from August 2014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2800" kern="0" dirty="0" smtClean="0">
                <a:latin typeface="Calibri" pitchFamily="34" charset="0"/>
                <a:ea typeface="+mn-ea"/>
              </a:rPr>
              <a:t>Product images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2800" kern="0" dirty="0" smtClean="0">
                <a:latin typeface="Calibri" pitchFamily="34" charset="0"/>
                <a:ea typeface="+mn-ea"/>
              </a:rPr>
              <a:t>Sales leads from the web campaign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2800" kern="0" dirty="0" smtClean="0">
                <a:latin typeface="Calibri" pitchFamily="34" charset="0"/>
                <a:ea typeface="+mn-ea"/>
              </a:rPr>
              <a:t>Operating manuals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2800" kern="0" dirty="0" smtClean="0">
                <a:latin typeface="Calibri" pitchFamily="34" charset="0"/>
                <a:ea typeface="+mn-ea"/>
              </a:rPr>
              <a:t>Start up video*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GB" sz="2800" kern="0" dirty="0" smtClean="0">
              <a:latin typeface="Calibri" pitchFamily="34" charset="0"/>
              <a:ea typeface="+mn-ea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42875"/>
            <a:ext cx="7772400" cy="457200"/>
          </a:xfrm>
        </p:spPr>
        <p:txBody>
          <a:bodyPr/>
          <a:lstStyle/>
          <a:p>
            <a:r>
              <a:rPr lang="en-GB" dirty="0" smtClean="0">
                <a:latin typeface="Calibri" pitchFamily="34" charset="0"/>
              </a:rPr>
              <a:t>Launch timetable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67544" y="908720"/>
          <a:ext cx="8208912" cy="47091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52228"/>
                <a:gridCol w="2052228"/>
                <a:gridCol w="2052228"/>
                <a:gridCol w="2052228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itchFamily="34" charset="0"/>
                        </a:rPr>
                        <a:t>Action</a:t>
                      </a:r>
                      <a:endParaRPr lang="en-GB" sz="12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itchFamily="34" charset="0"/>
                        </a:rPr>
                        <a:t>When</a:t>
                      </a:r>
                      <a:endParaRPr lang="en-GB" sz="12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itchFamily="34" charset="0"/>
                        </a:rPr>
                        <a:t>Who</a:t>
                      </a:r>
                      <a:endParaRPr lang="en-GB" sz="12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itchFamily="34" charset="0"/>
                        </a:rPr>
                        <a:t>Notes</a:t>
                      </a:r>
                      <a:endParaRPr lang="en-GB" sz="12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itchFamily="34" charset="0"/>
                        </a:rPr>
                        <a:t>Receive</a:t>
                      </a:r>
                      <a:r>
                        <a:rPr lang="en-GB" sz="1200" baseline="0" dirty="0" smtClean="0">
                          <a:latin typeface="Calibri" pitchFamily="34" charset="0"/>
                        </a:rPr>
                        <a:t> all components for builds</a:t>
                      </a:r>
                      <a:endParaRPr lang="en-GB" sz="12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itchFamily="34" charset="0"/>
                        </a:rPr>
                        <a:t>03/08/14</a:t>
                      </a:r>
                      <a:endParaRPr lang="en-GB" sz="12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itchFamily="34" charset="0"/>
                        </a:rPr>
                        <a:t>Ops</a:t>
                      </a:r>
                      <a:endParaRPr lang="en-GB" sz="12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itchFamily="34" charset="0"/>
                        </a:rPr>
                        <a:t>Completed</a:t>
                      </a:r>
                      <a:endParaRPr lang="en-GB" sz="12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itchFamily="34" charset="0"/>
                        </a:rPr>
                        <a:t>Complete first build</a:t>
                      </a:r>
                      <a:endParaRPr lang="en-GB" sz="12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Calibri" pitchFamily="34" charset="0"/>
                        </a:rPr>
                        <a:t>03/08/14</a:t>
                      </a:r>
                    </a:p>
                    <a:p>
                      <a:endParaRPr lang="en-GB" sz="12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itchFamily="34" charset="0"/>
                        </a:rPr>
                        <a:t>BU</a:t>
                      </a:r>
                      <a:endParaRPr lang="en-GB" sz="12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itchFamily="34" charset="0"/>
                        </a:rPr>
                        <a:t>Completed</a:t>
                      </a:r>
                      <a:endParaRPr lang="en-GB" sz="12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itchFamily="34" charset="0"/>
                        </a:rPr>
                        <a:t>Complete TG4 sign off</a:t>
                      </a:r>
                      <a:endParaRPr lang="en-GB" sz="12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Calibri" pitchFamily="34" charset="0"/>
                        </a:rPr>
                        <a:t>03/08/14</a:t>
                      </a:r>
                    </a:p>
                    <a:p>
                      <a:endParaRPr lang="en-GB" sz="12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itchFamily="34" charset="0"/>
                        </a:rPr>
                        <a:t>BU</a:t>
                      </a:r>
                      <a:endParaRPr lang="en-GB" sz="12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Calibri" pitchFamily="34" charset="0"/>
                        </a:rPr>
                        <a:t>Completed</a:t>
                      </a:r>
                    </a:p>
                    <a:p>
                      <a:endParaRPr lang="en-GB" sz="12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itchFamily="34" charset="0"/>
                        </a:rPr>
                        <a:t>Launch internally</a:t>
                      </a:r>
                      <a:endParaRPr lang="en-GB" sz="12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itchFamily="34" charset="0"/>
                        </a:rPr>
                        <a:t>07/08/14</a:t>
                      </a:r>
                      <a:endParaRPr lang="en-GB" sz="12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itchFamily="34" charset="0"/>
                        </a:rPr>
                        <a:t>BU</a:t>
                      </a:r>
                      <a:endParaRPr lang="en-GB" sz="12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itchFamily="34" charset="0"/>
                        </a:rPr>
                        <a:t>Sales training UK</a:t>
                      </a:r>
                      <a:endParaRPr lang="en-GB" sz="12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itchFamily="34" charset="0"/>
                        </a:rPr>
                        <a:t>Launch to</a:t>
                      </a:r>
                      <a:r>
                        <a:rPr lang="en-GB" sz="1200" baseline="0" dirty="0" smtClean="0">
                          <a:latin typeface="Calibri" pitchFamily="34" charset="0"/>
                        </a:rPr>
                        <a:t> remote offices</a:t>
                      </a:r>
                      <a:endParaRPr lang="en-GB" sz="12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itchFamily="34" charset="0"/>
                        </a:rPr>
                        <a:t>12/08/14</a:t>
                      </a:r>
                      <a:endParaRPr lang="en-GB" sz="12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itchFamily="34" charset="0"/>
                        </a:rPr>
                        <a:t>BU</a:t>
                      </a:r>
                      <a:endParaRPr lang="en-GB" sz="12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itchFamily="34" charset="0"/>
                        </a:rPr>
                        <a:t>Launch to distribution</a:t>
                      </a:r>
                      <a:endParaRPr lang="en-GB" sz="12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itchFamily="34" charset="0"/>
                        </a:rPr>
                        <a:t>13/08/14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Calibri" pitchFamily="34" charset="0"/>
                        </a:rPr>
                        <a:t>BU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itchFamily="34" charset="0"/>
                        </a:rPr>
                        <a:t>Vertical</a:t>
                      </a:r>
                      <a:r>
                        <a:rPr lang="en-GB" sz="1200" baseline="0" dirty="0" smtClean="0">
                          <a:latin typeface="Calibri" pitchFamily="34" charset="0"/>
                        </a:rPr>
                        <a:t> response mailers</a:t>
                      </a:r>
                      <a:endParaRPr lang="en-GB" sz="12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itchFamily="34" charset="0"/>
                        </a:rPr>
                        <a:t>Web</a:t>
                      </a:r>
                      <a:r>
                        <a:rPr lang="en-GB" sz="1200" baseline="0" dirty="0" smtClean="0">
                          <a:latin typeface="Calibri" pitchFamily="34" charset="0"/>
                        </a:rPr>
                        <a:t> go live</a:t>
                      </a:r>
                      <a:endParaRPr lang="en-GB" sz="12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Calibri" pitchFamily="34" charset="0"/>
                        </a:rPr>
                        <a:t>14/08/14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Calibri" pitchFamily="34" charset="0"/>
                        </a:rPr>
                        <a:t>BU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itchFamily="34" charset="0"/>
                        </a:rPr>
                        <a:t>Launch to end</a:t>
                      </a:r>
                      <a:r>
                        <a:rPr lang="en-GB" sz="1200" baseline="0" dirty="0" smtClean="0">
                          <a:latin typeface="Calibri" pitchFamily="34" charset="0"/>
                        </a:rPr>
                        <a:t> users</a:t>
                      </a:r>
                      <a:endParaRPr lang="en-GB" sz="12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itchFamily="34" charset="0"/>
                        </a:rPr>
                        <a:t>14/08/14</a:t>
                      </a:r>
                      <a:endParaRPr lang="en-GB" sz="12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itchFamily="34" charset="0"/>
                        </a:rPr>
                        <a:t>BU</a:t>
                      </a:r>
                      <a:endParaRPr lang="en-GB" sz="12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itchFamily="34" charset="0"/>
                        </a:rPr>
                        <a:t>Distribute leads</a:t>
                      </a:r>
                      <a:endParaRPr lang="en-GB" sz="12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itchFamily="34" charset="0"/>
                        </a:rPr>
                        <a:t>Ongoing</a:t>
                      </a:r>
                      <a:endParaRPr lang="en-GB" sz="12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itchFamily="34" charset="0"/>
                        </a:rPr>
                        <a:t>BU</a:t>
                      </a:r>
                      <a:endParaRPr lang="en-GB" sz="12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itchFamily="34" charset="0"/>
                        </a:rPr>
                        <a:t>Train</a:t>
                      </a:r>
                      <a:r>
                        <a:rPr lang="en-GB" sz="1200" baseline="0" dirty="0" smtClean="0">
                          <a:latin typeface="Calibri" pitchFamily="34" charset="0"/>
                        </a:rPr>
                        <a:t> UK sales team</a:t>
                      </a:r>
                      <a:endParaRPr lang="en-GB" sz="12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itchFamily="34" charset="0"/>
                        </a:rPr>
                        <a:t>20/08/14</a:t>
                      </a:r>
                      <a:endParaRPr lang="en-GB" sz="12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itchFamily="34" charset="0"/>
                        </a:rPr>
                        <a:t>BU</a:t>
                      </a:r>
                      <a:endParaRPr lang="en-GB" sz="12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itchFamily="34" charset="0"/>
                        </a:rPr>
                        <a:t>Review sales forecast</a:t>
                      </a:r>
                      <a:endParaRPr lang="en-GB" sz="12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itchFamily="34" charset="0"/>
                        </a:rPr>
                        <a:t>20/09/14</a:t>
                      </a:r>
                      <a:endParaRPr lang="en-GB" sz="12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itchFamily="34" charset="0"/>
                        </a:rPr>
                        <a:t>BU/Sales</a:t>
                      </a:r>
                      <a:endParaRPr lang="en-GB" sz="12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42875"/>
            <a:ext cx="7772400" cy="457200"/>
          </a:xfrm>
        </p:spPr>
        <p:txBody>
          <a:bodyPr/>
          <a:lstStyle/>
          <a:p>
            <a:r>
              <a:rPr lang="en-GB" dirty="0" smtClean="0">
                <a:latin typeface="Calibri" pitchFamily="34" charset="0"/>
              </a:rPr>
              <a:t>Product Launch Strategy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51520" y="764704"/>
            <a:ext cx="857250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kern="0" dirty="0" smtClean="0">
                <a:latin typeface="Calibri" pitchFamily="34" charset="0"/>
                <a:ea typeface="+mn-ea"/>
              </a:rPr>
              <a:t>ELE Homepage will be updated to showcase the launch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kern="0" dirty="0" smtClean="0">
                <a:latin typeface="Calibri" pitchFamily="34" charset="0"/>
                <a:ea typeface="+mn-ea"/>
              </a:rPr>
              <a:t>Brochure and datasheet added to the web site (they will have to register some details)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HTML launch email distributed to ALL segments in ALL regions</a:t>
            </a:r>
            <a:endParaRPr kumimoji="0" lang="en-GB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kern="0" baseline="0" dirty="0" smtClean="0">
                <a:latin typeface="Calibri" pitchFamily="34" charset="0"/>
                <a:ea typeface="+mn-ea"/>
              </a:rPr>
              <a:t>Clickers</a:t>
            </a:r>
            <a:r>
              <a:rPr lang="en-GB" kern="0" dirty="0" smtClean="0">
                <a:latin typeface="Calibri" pitchFamily="34" charset="0"/>
                <a:ea typeface="+mn-ea"/>
              </a:rPr>
              <a:t> and registrations for new brochure will be distributed for sales call follow up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GB" b="1" kern="0" noProof="0" dirty="0" smtClean="0">
                <a:latin typeface="Calibri" pitchFamily="34" charset="0"/>
                <a:ea typeface="+mn-ea"/>
              </a:rPr>
              <a:t>Next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Video demonstration</a:t>
            </a:r>
            <a:r>
              <a:rPr kumimoji="0" lang="en-GB" b="0" i="0" u="none" strike="noStrike" kern="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for DU mode/frame control set </a:t>
            </a:r>
            <a:r>
              <a:rPr lang="en-GB" kern="0" dirty="0" smtClean="0">
                <a:latin typeface="Calibri" pitchFamily="34" charset="0"/>
                <a:ea typeface="+mn-ea"/>
              </a:rPr>
              <a:t>up</a:t>
            </a:r>
            <a:endParaRPr kumimoji="0" lang="en-GB" b="0" i="0" u="none" strike="noStrike" kern="0" cap="none" spc="0" normalizeH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GB" kern="0" dirty="0" smtClean="0">
              <a:latin typeface="Calibri" pitchFamily="34" charset="0"/>
              <a:ea typeface="+mn-ea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242376" y="835568"/>
            <a:ext cx="8572500" cy="4950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GB" sz="1600" kern="0" dirty="0" smtClean="0">
                <a:latin typeface="Calibri" pitchFamily="34" charset="0"/>
                <a:ea typeface="+mn-ea"/>
              </a:rPr>
              <a:t>System features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GB" sz="1600" kern="0" dirty="0" smtClean="0">
                <a:latin typeface="Calibri" pitchFamily="34" charset="0"/>
                <a:ea typeface="+mn-ea"/>
              </a:rPr>
              <a:t>Introduction to DS7.2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GB" sz="1600" kern="0" dirty="0" smtClean="0">
                <a:latin typeface="Calibri" pitchFamily="34" charset="0"/>
                <a:ea typeface="+mn-ea"/>
              </a:rPr>
              <a:t>Competition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GB" sz="1600" kern="0" dirty="0" smtClean="0">
                <a:latin typeface="Calibri" pitchFamily="34" charset="0"/>
                <a:ea typeface="+mn-ea"/>
              </a:rPr>
              <a:t>Pricing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GB" sz="1600" kern="0" dirty="0" smtClean="0">
                <a:latin typeface="Calibri" pitchFamily="34" charset="0"/>
                <a:ea typeface="+mn-ea"/>
              </a:rPr>
              <a:t>Specifying the DSU/GDU and DS7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GB" sz="1600" kern="0" dirty="0" smtClean="0">
                <a:latin typeface="Calibri" pitchFamily="34" charset="0"/>
              </a:rPr>
              <a:t>Launch overview</a:t>
            </a:r>
            <a:endParaRPr lang="en-GB" sz="1600" kern="0" dirty="0" smtClean="0">
              <a:latin typeface="Calibri" pitchFamily="34" charset="0"/>
              <a:ea typeface="+mn-ea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bri" pitchFamily="34" charset="0"/>
              </a:rPr>
              <a:t>What is the ELE </a:t>
            </a:r>
            <a:r>
              <a:rPr lang="en-GB" dirty="0" err="1" smtClean="0">
                <a:latin typeface="Calibri" pitchFamily="34" charset="0"/>
              </a:rPr>
              <a:t>Datasystem</a:t>
            </a:r>
            <a:r>
              <a:rPr lang="en-GB" dirty="0" smtClean="0">
                <a:latin typeface="Calibri" pitchFamily="34" charset="0"/>
              </a:rPr>
              <a:t>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836713"/>
            <a:ext cx="8572500" cy="2592287"/>
          </a:xfrm>
        </p:spPr>
        <p:txBody>
          <a:bodyPr/>
          <a:lstStyle/>
          <a:p>
            <a:r>
              <a:rPr lang="en-GB" sz="1600" dirty="0" smtClean="0">
                <a:latin typeface="Calibri" pitchFamily="34" charset="0"/>
              </a:rPr>
              <a:t>The ELE </a:t>
            </a:r>
            <a:r>
              <a:rPr lang="en-GB" sz="1600" dirty="0" err="1" smtClean="0">
                <a:latin typeface="Calibri" pitchFamily="34" charset="0"/>
              </a:rPr>
              <a:t>DataSystem</a:t>
            </a:r>
            <a:r>
              <a:rPr lang="en-GB" sz="1600" dirty="0" smtClean="0">
                <a:latin typeface="Calibri" pitchFamily="34" charset="0"/>
              </a:rPr>
              <a:t> is a unique instrument designed to interface with:</a:t>
            </a:r>
          </a:p>
          <a:p>
            <a:pPr lvl="1"/>
            <a:r>
              <a:rPr lang="en-GB" sz="1600" dirty="0" smtClean="0">
                <a:latin typeface="Calibri" pitchFamily="34" charset="0"/>
              </a:rPr>
              <a:t>ELE testing equipment</a:t>
            </a:r>
          </a:p>
          <a:p>
            <a:pPr lvl="1"/>
            <a:r>
              <a:rPr lang="en-GB" sz="1600" dirty="0" smtClean="0">
                <a:latin typeface="Calibri" pitchFamily="34" charset="0"/>
              </a:rPr>
              <a:t>data loggers (the GDU and DSU)</a:t>
            </a:r>
          </a:p>
          <a:p>
            <a:pPr lvl="1"/>
            <a:r>
              <a:rPr lang="en-GB" sz="1600" dirty="0" smtClean="0">
                <a:latin typeface="Calibri" pitchFamily="34" charset="0"/>
              </a:rPr>
              <a:t>A range of transducers</a:t>
            </a:r>
          </a:p>
          <a:p>
            <a:pPr>
              <a:lnSpc>
                <a:spcPct val="90000"/>
              </a:lnSpc>
              <a:defRPr/>
            </a:pPr>
            <a:r>
              <a:rPr lang="en-GB" sz="1600" dirty="0" smtClean="0">
                <a:latin typeface="Calibri" pitchFamily="34" charset="0"/>
              </a:rPr>
              <a:t>An accurate method of recording test data</a:t>
            </a:r>
          </a:p>
          <a:p>
            <a:pPr lvl="2">
              <a:lnSpc>
                <a:spcPct val="90000"/>
              </a:lnSpc>
              <a:defRPr/>
            </a:pPr>
            <a:r>
              <a:rPr lang="en-GB" sz="1200" dirty="0" smtClean="0">
                <a:latin typeface="Calibri" pitchFamily="34" charset="0"/>
              </a:rPr>
              <a:t>Technician must read all gauges and record the result manually</a:t>
            </a:r>
          </a:p>
          <a:p>
            <a:pPr>
              <a:lnSpc>
                <a:spcPct val="90000"/>
              </a:lnSpc>
              <a:defRPr/>
            </a:pPr>
            <a:r>
              <a:rPr lang="en-GB" sz="1600" dirty="0" smtClean="0">
                <a:latin typeface="Calibri" pitchFamily="34" charset="0"/>
              </a:rPr>
              <a:t>It</a:t>
            </a:r>
            <a:r>
              <a:rPr lang="en-GB" sz="2000" dirty="0" smtClean="0">
                <a:latin typeface="Calibri" pitchFamily="34" charset="0"/>
              </a:rPr>
              <a:t> </a:t>
            </a:r>
            <a:r>
              <a:rPr lang="en-GB" sz="1600" dirty="0" smtClean="0">
                <a:latin typeface="Calibri" pitchFamily="34" charset="0"/>
              </a:rPr>
              <a:t>saves time and money</a:t>
            </a:r>
            <a:r>
              <a:rPr lang="en-GB" sz="2000" dirty="0" smtClean="0">
                <a:latin typeface="Calibri" pitchFamily="34" charset="0"/>
              </a:rPr>
              <a:t>	</a:t>
            </a:r>
          </a:p>
          <a:p>
            <a:pPr lvl="2">
              <a:lnSpc>
                <a:spcPct val="90000"/>
              </a:lnSpc>
              <a:defRPr/>
            </a:pPr>
            <a:r>
              <a:rPr lang="en-GB" sz="1200" dirty="0" smtClean="0">
                <a:latin typeface="Calibri" pitchFamily="34" charset="0"/>
              </a:rPr>
              <a:t>Technician must be present at the test until completion</a:t>
            </a:r>
          </a:p>
          <a:p>
            <a:pPr lvl="2">
              <a:lnSpc>
                <a:spcPct val="90000"/>
              </a:lnSpc>
              <a:defRPr/>
            </a:pPr>
            <a:r>
              <a:rPr lang="en-GB" sz="1200" dirty="0" smtClean="0">
                <a:latin typeface="Calibri" pitchFamily="34" charset="0"/>
              </a:rPr>
              <a:t>The technician and engineer must analyse the test data and produce test reports manually</a:t>
            </a:r>
          </a:p>
          <a:p>
            <a:pPr lvl="2"/>
            <a:r>
              <a:rPr lang="en-GB" sz="1200" dirty="0" smtClean="0">
                <a:latin typeface="Calibri" pitchFamily="34" charset="0"/>
              </a:rPr>
              <a:t>This allows technicians to perform other activities</a:t>
            </a:r>
          </a:p>
          <a:p>
            <a:pPr lvl="1">
              <a:lnSpc>
                <a:spcPct val="90000"/>
              </a:lnSpc>
              <a:defRPr/>
            </a:pPr>
            <a:endParaRPr lang="en-GB" sz="1600" dirty="0" smtClean="0"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5536" y="4005064"/>
            <a:ext cx="7560840" cy="1077218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1600" dirty="0" smtClean="0">
                <a:solidFill>
                  <a:schemeClr val="bg1"/>
                </a:solidFill>
                <a:latin typeface="Calibri" pitchFamily="34" charset="0"/>
              </a:rPr>
              <a:t>Commercial Testing Labs, Contractors, Consultants and Government bodies will quickly realise the productivity benefits of </a:t>
            </a:r>
            <a:r>
              <a:rPr lang="en-GB" sz="1600" dirty="0" err="1" smtClean="0">
                <a:solidFill>
                  <a:schemeClr val="bg1"/>
                </a:solidFill>
                <a:latin typeface="Calibri" pitchFamily="34" charset="0"/>
              </a:rPr>
              <a:t>DataSystem</a:t>
            </a:r>
            <a:r>
              <a:rPr lang="en-GB" sz="1600" dirty="0" smtClean="0">
                <a:solidFill>
                  <a:schemeClr val="bg1"/>
                </a:solidFill>
                <a:latin typeface="Calibri" pitchFamily="34" charset="0"/>
              </a:rPr>
              <a:t>, while students in Educational Institutions will have the added benefit of direct involvement in the use of computer technology related to conventional materials testing methods.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2"/>
          <p:cNvSpPr>
            <a:spLocks noGrp="1"/>
          </p:cNvSpPr>
          <p:nvPr>
            <p:ph type="title"/>
          </p:nvPr>
        </p:nvSpPr>
        <p:spPr>
          <a:xfrm>
            <a:off x="0" y="142875"/>
            <a:ext cx="7772400" cy="457200"/>
          </a:xfrm>
        </p:spPr>
        <p:txBody>
          <a:bodyPr/>
          <a:lstStyle/>
          <a:p>
            <a:r>
              <a:rPr lang="en-GB" dirty="0" smtClean="0"/>
              <a:t>The new DSU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44016" y="817152"/>
          <a:ext cx="4499992" cy="54948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9992"/>
              </a:tblGrid>
              <a:tr h="281456">
                <a:tc>
                  <a:txBody>
                    <a:bodyPr/>
                    <a:lstStyle/>
                    <a:p>
                      <a:r>
                        <a:rPr lang="en-GB" sz="900" dirty="0" smtClean="0">
                          <a:solidFill>
                            <a:srgbClr val="002060"/>
                          </a:solidFill>
                        </a:rPr>
                        <a:t>Features</a:t>
                      </a:r>
                      <a:endParaRPr lang="en-GB" sz="9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89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Two operating modes. DS mode and DU mode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4458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DU mode - 4 channel unit will be capable of performing two Marshall or CBR tests, or one Marshall and one CBR on a standalone mode . A license free Windows application that will show real time graphical data, test calculations</a:t>
                      </a: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for CBR, Marshall and Unconfined Compression. Out put to CVS file</a:t>
                      </a:r>
                      <a:endParaRPr lang="en-GB" sz="1100" kern="120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7878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Single or dual frame control in DU mode. Multiplex will support start/stop</a:t>
                      </a: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and safety override. Safety override supported in the CBR Test 50</a:t>
                      </a:r>
                      <a:endParaRPr lang="en-GB" sz="1100" kern="120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317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DS mode includes the use of the ELE DS7 geotechnical software suite to perform Direct</a:t>
                      </a: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and Residual Shear, 2 UU , 2 CBR and up to 4 one dimensional consolidation tests with full reporting and analysis</a:t>
                      </a:r>
                      <a:endParaRPr lang="en-GB" sz="1100" kern="120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2538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Touch Screen data entry for standalone operation, Marshall/CBR/Quick un-drained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89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Automatic single</a:t>
                      </a: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and dual frame control (with Multiplex 50 frame)</a:t>
                      </a:r>
                      <a:endParaRPr lang="en-GB" sz="1100" kern="120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89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Log Memory of 2 Gigabytes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89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Non-volatile</a:t>
                      </a: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memory</a:t>
                      </a:r>
                      <a:endParaRPr lang="en-GB" sz="1100" kern="120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89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Ethernet TCPIP link and serial </a:t>
                      </a:r>
                      <a:r>
                        <a:rPr lang="en-GB" sz="1100" kern="1200" dirty="0" err="1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comms</a:t>
                      </a: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support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89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Improved ADC performance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89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Certificate and manual calibration features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6562" name="Picture 2" descr="P:\APD\Product Specific\Mini Logger\TG4\Marketing\DSU Images\DSU Web Images\DR7493_DSU_DSC0010(LR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836711"/>
            <a:ext cx="3691964" cy="2471481"/>
          </a:xfrm>
          <a:prstGeom prst="rect">
            <a:avLst/>
          </a:prstGeom>
          <a:noFill/>
        </p:spPr>
      </p:pic>
      <p:pic>
        <p:nvPicPr>
          <p:cNvPr id="1026" name="Picture 2" descr="P:\APD\Product Specific\Mini Logger\TG4\Marketing\DSU Images\DSU Web Images\DR7493_DSU-BACK_DSC0016(LR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848020"/>
            <a:ext cx="7704857" cy="51577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836712"/>
            <a:ext cx="4627875" cy="273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5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052736"/>
            <a:ext cx="3438525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2"/>
          <p:cNvSpPr>
            <a:spLocks noGrp="1"/>
          </p:cNvSpPr>
          <p:nvPr>
            <p:ph type="title"/>
          </p:nvPr>
        </p:nvSpPr>
        <p:spPr>
          <a:xfrm>
            <a:off x="0" y="142875"/>
            <a:ext cx="7772400" cy="457200"/>
          </a:xfrm>
        </p:spPr>
        <p:txBody>
          <a:bodyPr/>
          <a:lstStyle/>
          <a:p>
            <a:r>
              <a:rPr lang="en-GB" dirty="0" smtClean="0"/>
              <a:t>DU Mode</a:t>
            </a:r>
            <a:endParaRPr lang="en-GB" dirty="0"/>
          </a:p>
        </p:txBody>
      </p:sp>
      <p:pic>
        <p:nvPicPr>
          <p:cNvPr id="6758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293096"/>
            <a:ext cx="8324850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79512" y="2636912"/>
            <a:ext cx="4067944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LAN connection to PC application – real-time graphical display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1600" kern="0" noProof="0" dirty="0" smtClean="0">
                <a:latin typeface="Calibri" pitchFamily="34" charset="0"/>
                <a:ea typeface="+mn-ea"/>
              </a:rPr>
              <a:t>Connect PC to DSU via wireless network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Stand-alone</a:t>
            </a:r>
            <a:r>
              <a:rPr kumimoji="0" lang="en-GB" sz="1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(retrieve data via </a:t>
            </a:r>
            <a:r>
              <a:rPr kumimoji="0" lang="en-GB" sz="16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usb</a:t>
            </a:r>
            <a:r>
              <a:rPr kumimoji="0" lang="en-GB" sz="1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80728"/>
            <a:ext cx="34480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2"/>
          <p:cNvSpPr>
            <a:spLocks noGrp="1"/>
          </p:cNvSpPr>
          <p:nvPr>
            <p:ph type="title"/>
          </p:nvPr>
        </p:nvSpPr>
        <p:spPr>
          <a:xfrm>
            <a:off x="0" y="142875"/>
            <a:ext cx="7772400" cy="457200"/>
          </a:xfrm>
        </p:spPr>
        <p:txBody>
          <a:bodyPr/>
          <a:lstStyle/>
          <a:p>
            <a:r>
              <a:rPr lang="en-GB" dirty="0" smtClean="0"/>
              <a:t>DS Mode</a:t>
            </a:r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908720"/>
            <a:ext cx="195795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51520" y="3356992"/>
            <a:ext cx="8572500" cy="259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New feature: </a:t>
            </a:r>
            <a:r>
              <a: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ethernet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en-GB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comms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support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DS7.2</a:t>
            </a:r>
            <a:r>
              <a:rPr kumimoji="0" lang="en-GB" sz="1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has new part numbers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DS7.2 will supersede DS7.1 (will maintain supply for tenders/contracts)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en-GB" sz="1600" kern="0" dirty="0" smtClean="0">
                <a:latin typeface="Calibri" pitchFamily="34" charset="0"/>
                <a:ea typeface="+mn-ea"/>
              </a:rPr>
              <a:t>Updated brochure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2"/>
          <p:cNvSpPr>
            <a:spLocks noGrp="1"/>
          </p:cNvSpPr>
          <p:nvPr>
            <p:ph type="title"/>
          </p:nvPr>
        </p:nvSpPr>
        <p:spPr>
          <a:xfrm>
            <a:off x="0" y="142875"/>
            <a:ext cx="7772400" cy="457200"/>
          </a:xfrm>
        </p:spPr>
        <p:txBody>
          <a:bodyPr/>
          <a:lstStyle/>
          <a:p>
            <a:r>
              <a:rPr lang="en-GB" dirty="0" smtClean="0"/>
              <a:t>Competition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187622" y="1011345"/>
          <a:ext cx="7128794" cy="5092513"/>
        </p:xfrm>
        <a:graphic>
          <a:graphicData uri="http://schemas.openxmlformats.org/drawingml/2006/table">
            <a:tbl>
              <a:tblPr/>
              <a:tblGrid>
                <a:gridCol w="2531373"/>
                <a:gridCol w="893426"/>
                <a:gridCol w="912039"/>
                <a:gridCol w="893426"/>
                <a:gridCol w="1005104"/>
                <a:gridCol w="893426"/>
              </a:tblGrid>
              <a:tr h="268027">
                <a:tc>
                  <a:txBody>
                    <a:bodyPr/>
                    <a:lstStyle/>
                    <a:p>
                      <a:pPr algn="l" fontAlgn="b"/>
                      <a:endParaRPr lang="en-GB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ELE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Matest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Humboldt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VJ Tech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8027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No. of channels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8027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8027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Supported tests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8027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CBR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8027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Marshall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8027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UC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8027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UU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8027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Direct/Residual Shear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8027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Consolidation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8027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8027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Specifications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8027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On board memory of 2gbytes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8027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Non-volatile memory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8027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Full analysis and reporting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8027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Touch screen display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8027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Ethernet commuincations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8027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Automatic frame control?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8027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 year warranty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11168" marR="11168" marT="11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2"/>
          <p:cNvSpPr>
            <a:spLocks noGrp="1"/>
          </p:cNvSpPr>
          <p:nvPr>
            <p:ph type="title"/>
          </p:nvPr>
        </p:nvSpPr>
        <p:spPr>
          <a:xfrm>
            <a:off x="0" y="142875"/>
            <a:ext cx="7772400" cy="457200"/>
          </a:xfrm>
        </p:spPr>
        <p:txBody>
          <a:bodyPr/>
          <a:lstStyle/>
          <a:p>
            <a:r>
              <a:rPr lang="en-GB" dirty="0" smtClean="0"/>
              <a:t>Competition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860032" y="4077072"/>
            <a:ext cx="4104456" cy="830997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1200" dirty="0" smtClean="0">
                <a:latin typeface="Calibri" pitchFamily="34" charset="0"/>
              </a:rPr>
              <a:t>ELE systems are as much as 33% higher than the competition (ELE ASP used!)</a:t>
            </a:r>
          </a:p>
          <a:p>
            <a:pPr>
              <a:buFont typeface="Arial" pitchFamily="34" charset="0"/>
              <a:buChar char="•"/>
            </a:pPr>
            <a:r>
              <a:rPr lang="en-GB" sz="1200" dirty="0" smtClean="0">
                <a:latin typeface="Calibri" pitchFamily="34" charset="0"/>
              </a:rPr>
              <a:t>In most cases the competition has a better performance rating</a:t>
            </a:r>
          </a:p>
          <a:p>
            <a:pPr>
              <a:buFont typeface="Arial" pitchFamily="34" charset="0"/>
              <a:buChar char="•"/>
            </a:pPr>
            <a:r>
              <a:rPr lang="en-GB" sz="1200" dirty="0" smtClean="0">
                <a:latin typeface="Calibri" pitchFamily="34" charset="0"/>
              </a:rPr>
              <a:t>NO opportunity to value sell the product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79512" y="3429000"/>
          <a:ext cx="3860800" cy="1524000"/>
        </p:xfrm>
        <a:graphic>
          <a:graphicData uri="http://schemas.openxmlformats.org/drawingml/2006/table">
            <a:tbl>
              <a:tblPr/>
              <a:tblGrid>
                <a:gridCol w="1244600"/>
                <a:gridCol w="1308100"/>
                <a:gridCol w="13081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ELE International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CBR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Marshall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Product details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System details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 channel </a:t>
                      </a:r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data logger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 channel </a:t>
                      </a:r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data logger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Software details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Windows app or full DS7.1 analysis and </a:t>
                      </a:r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reporting 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Windows</a:t>
                      </a:r>
                      <a:r>
                        <a:rPr lang="en-GB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App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System cost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£4,141.63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£4,086.78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79512" y="764704"/>
            <a:ext cx="1016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latin typeface="Calibri" pitchFamily="34" charset="0"/>
              </a:rPr>
              <a:t>Current state</a:t>
            </a:r>
            <a:endParaRPr lang="en-GB" sz="1200" b="1" dirty="0"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3212976"/>
            <a:ext cx="9523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latin typeface="Calibri" pitchFamily="34" charset="0"/>
              </a:rPr>
              <a:t>Future state</a:t>
            </a:r>
            <a:endParaRPr lang="en-GB" sz="1200" b="1" dirty="0">
              <a:latin typeface="Calibri" pitchFamily="34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7529" y="980730"/>
          <a:ext cx="8988967" cy="2088230"/>
        </p:xfrm>
        <a:graphic>
          <a:graphicData uri="http://schemas.openxmlformats.org/drawingml/2006/table">
            <a:tbl>
              <a:tblPr/>
              <a:tblGrid>
                <a:gridCol w="1007915"/>
                <a:gridCol w="1059340"/>
                <a:gridCol w="1059340"/>
                <a:gridCol w="977062"/>
                <a:gridCol w="977062"/>
                <a:gridCol w="977062"/>
                <a:gridCol w="977062"/>
                <a:gridCol w="977062"/>
                <a:gridCol w="977062"/>
              </a:tblGrid>
              <a:tr h="17548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ELE International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Matest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Controls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Humboldt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481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CBR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Marshall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CBR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Marshall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CBR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Marshall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CBR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Marshall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44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Product details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S216 KIT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B043-KIT</a:t>
                      </a:r>
                    </a:p>
                  </a:txBody>
                  <a:tcPr marL="8774" marR="8774" marT="877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34-V0107/CBR+34-T0106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H-4156M +HM-2300.100+HM-2310.10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H-1322B</a:t>
                      </a:r>
                    </a:p>
                  </a:txBody>
                  <a:tcPr marL="8774" marR="8774" marT="877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44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System details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channel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data logger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 channel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data logger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 channel data logger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 channel data logger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 channel data </a:t>
                      </a:r>
                      <a:r>
                        <a:rPr lang="en-GB" sz="9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acq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in</a:t>
                      </a:r>
                      <a:r>
                        <a:rPr lang="en-GB" sz="9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frame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 channel data </a:t>
                      </a:r>
                      <a:r>
                        <a:rPr lang="en-GB" sz="9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acq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in</a:t>
                      </a:r>
                      <a:r>
                        <a:rPr lang="en-GB" sz="9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frame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 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channels of data logging built into the frame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r>
                        <a:rPr lang="en-GB" sz="9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channels 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of data logging built into the frame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96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Software details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Simple app for download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Simple app for download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Simple app for download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Simple app for download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Analysis and reporting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Analysis and reporting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Analysis and reporting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Analysis and reporting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416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System cost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£5,797.63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£5,742.78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£3,914.55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£3,969.27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£4,434.77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???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£3,519.20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£4,266.67</a:t>
                      </a:r>
                    </a:p>
                  </a:txBody>
                  <a:tcPr marL="8774" marR="8774" marT="877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79512" y="836712"/>
          <a:ext cx="8748462" cy="735279"/>
        </p:xfrm>
        <a:graphic>
          <a:graphicData uri="http://schemas.openxmlformats.org/drawingml/2006/table">
            <a:tbl>
              <a:tblPr/>
              <a:tblGrid>
                <a:gridCol w="1067359"/>
                <a:gridCol w="1033398"/>
                <a:gridCol w="1446757"/>
                <a:gridCol w="1033398"/>
                <a:gridCol w="930058"/>
                <a:gridCol w="930058"/>
                <a:gridCol w="930058"/>
                <a:gridCol w="1377376"/>
              </a:tblGrid>
              <a:tr h="24509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Cost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Dist 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Dist 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Reseller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Domestic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Saudi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List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ASP target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4509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£378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£849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£901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£998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£949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£849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£1,198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£985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4509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Margin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51520" y="2060848"/>
          <a:ext cx="8496946" cy="1326352"/>
        </p:xfrm>
        <a:graphic>
          <a:graphicData uri="http://schemas.openxmlformats.org/drawingml/2006/table">
            <a:tbl>
              <a:tblPr/>
              <a:tblGrid>
                <a:gridCol w="1105294"/>
                <a:gridCol w="1105294"/>
                <a:gridCol w="1105294"/>
                <a:gridCol w="1105294"/>
                <a:gridCol w="1473724"/>
                <a:gridCol w="1496752"/>
                <a:gridCol w="1105294"/>
              </a:tblGrid>
              <a:tr h="33158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Eur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Africa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LATAM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Canada/USA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33158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33158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Year 1 rev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£49,250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158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Payback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 months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Title 12"/>
          <p:cNvSpPr>
            <a:spLocks noGrp="1"/>
          </p:cNvSpPr>
          <p:nvPr>
            <p:ph type="title"/>
          </p:nvPr>
        </p:nvSpPr>
        <p:spPr>
          <a:xfrm>
            <a:off x="0" y="142875"/>
            <a:ext cx="7772400" cy="457200"/>
          </a:xfrm>
        </p:spPr>
        <p:txBody>
          <a:bodyPr/>
          <a:lstStyle/>
          <a:p>
            <a:r>
              <a:rPr lang="en-GB" dirty="0" smtClean="0"/>
              <a:t>Pricing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Blank Presentation">
  <a:themeElements>
    <a:clrScheme name="1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12309</TotalTime>
  <Words>945</Words>
  <Application>Microsoft Office PowerPoint</Application>
  <PresentationFormat>On-screen Show (4:3)</PresentationFormat>
  <Paragraphs>312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1_Blank Presentation</vt:lpstr>
      <vt:lpstr>Sales Training – DSU &amp; DS7.2</vt:lpstr>
      <vt:lpstr>Agenda</vt:lpstr>
      <vt:lpstr>What is the ELE Datasystem?</vt:lpstr>
      <vt:lpstr>The new DSU</vt:lpstr>
      <vt:lpstr>DU Mode</vt:lpstr>
      <vt:lpstr>DS Mode</vt:lpstr>
      <vt:lpstr>Competition</vt:lpstr>
      <vt:lpstr>Competition</vt:lpstr>
      <vt:lpstr>Pricing</vt:lpstr>
      <vt:lpstr>Specifying GDU vs DSU</vt:lpstr>
      <vt:lpstr>Marketing – the launch pack (to distribution)</vt:lpstr>
      <vt:lpstr>Launch timetable</vt:lpstr>
      <vt:lpstr>Product Launch Strategy</vt:lpstr>
    </vt:vector>
  </TitlesOfParts>
  <Company>admin apple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 apple</dc:creator>
  <cp:lastModifiedBy>Gardiner, Tim</cp:lastModifiedBy>
  <cp:revision>600</cp:revision>
  <dcterms:created xsi:type="dcterms:W3CDTF">2007-10-26T17:20:59Z</dcterms:created>
  <dcterms:modified xsi:type="dcterms:W3CDTF">2014-08-12T13:51:59Z</dcterms:modified>
</cp:coreProperties>
</file>